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Montserrat Bold" charset="1" panose="00000800000000000000"/>
      <p:regular r:id="rId16"/>
    </p:embeddedFont>
    <p:embeddedFont>
      <p:font typeface="Montserrat" charset="1" panose="00000500000000000000"/>
      <p:regular r:id="rId17"/>
    </p:embeddedFont>
    <p:embeddedFont>
      <p:font typeface="Lato Bold" charset="1" panose="020F0502020204030203"/>
      <p:regular r:id="rId18"/>
    </p:embeddedFont>
    <p:embeddedFont>
      <p:font typeface="Lato" charset="1" panose="020F0502020204030203"/>
      <p:regular r:id="rId19"/>
    </p:embeddedFont>
    <p:embeddedFont>
      <p:font typeface="DM Sans Bold" charset="1" panose="00000000000000000000"/>
      <p:regular r:id="rId20"/>
    </p:embeddedFont>
    <p:embeddedFont>
      <p:font typeface="Open Sans Bold" charset="1" panose="020B0806030504020204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jpeg" Type="http://schemas.openxmlformats.org/officeDocument/2006/relationships/image"/><Relationship Id="rId4" Target="../media/image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932323" y="4817929"/>
            <a:ext cx="6355677" cy="5469071"/>
            <a:chOff x="0" y="0"/>
            <a:chExt cx="1673923" cy="14404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73923" cy="1440414"/>
            </a:xfrm>
            <a:custGeom>
              <a:avLst/>
              <a:gdLst/>
              <a:ahLst/>
              <a:cxnLst/>
              <a:rect r="r" b="b" t="t" l="l"/>
              <a:pathLst>
                <a:path h="1440414" w="1673923">
                  <a:moveTo>
                    <a:pt x="0" y="0"/>
                  </a:moveTo>
                  <a:lnTo>
                    <a:pt x="1673923" y="0"/>
                  </a:lnTo>
                  <a:lnTo>
                    <a:pt x="1673923" y="1440414"/>
                  </a:lnTo>
                  <a:lnTo>
                    <a:pt x="0" y="1440414"/>
                  </a:lnTo>
                  <a:close/>
                </a:path>
              </a:pathLst>
            </a:custGeom>
            <a:solidFill>
              <a:srgbClr val="33866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66675"/>
              <a:ext cx="1673923" cy="15070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175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true" flipV="true" rot="-5400000">
            <a:off x="17049282" y="0"/>
            <a:ext cx="1238718" cy="1238718"/>
          </a:xfrm>
          <a:custGeom>
            <a:avLst/>
            <a:gdLst/>
            <a:ahLst/>
            <a:cxnLst/>
            <a:rect r="r" b="b" t="t" l="l"/>
            <a:pathLst>
              <a:path h="1238718" w="1238718">
                <a:moveTo>
                  <a:pt x="1238718" y="1238718"/>
                </a:moveTo>
                <a:lnTo>
                  <a:pt x="0" y="1238718"/>
                </a:lnTo>
                <a:lnTo>
                  <a:pt x="0" y="0"/>
                </a:lnTo>
                <a:lnTo>
                  <a:pt x="1238718" y="0"/>
                </a:lnTo>
                <a:lnTo>
                  <a:pt x="1238718" y="1238718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168979" y="1163456"/>
            <a:ext cx="6952904" cy="7960088"/>
            <a:chOff x="0" y="0"/>
            <a:chExt cx="9270538" cy="10613451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4"/>
            <a:srcRect l="11489" t="0" r="30385" b="0"/>
            <a:stretch>
              <a:fillRect/>
            </a:stretch>
          </p:blipFill>
          <p:spPr>
            <a:xfrm flipH="false" flipV="false">
              <a:off x="0" y="0"/>
              <a:ext cx="9270538" cy="10613451"/>
            </a:xfrm>
            <a:prstGeom prst="rect">
              <a:avLst/>
            </a:prstGeom>
          </p:spPr>
        </p:pic>
      </p:grpSp>
      <p:sp>
        <p:nvSpPr>
          <p:cNvPr name="AutoShape 8" id="8"/>
          <p:cNvSpPr/>
          <p:nvPr/>
        </p:nvSpPr>
        <p:spPr>
          <a:xfrm>
            <a:off x="1498218" y="9048282"/>
            <a:ext cx="8283836" cy="0"/>
          </a:xfrm>
          <a:prstGeom prst="line">
            <a:avLst/>
          </a:prstGeom>
          <a:ln cap="flat" w="19050">
            <a:solidFill>
              <a:srgbClr val="33866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9" id="9"/>
          <p:cNvSpPr/>
          <p:nvPr/>
        </p:nvSpPr>
        <p:spPr>
          <a:xfrm flipH="false" flipV="false" rot="-5400000">
            <a:off x="0" y="9048282"/>
            <a:ext cx="1238718" cy="1238718"/>
          </a:xfrm>
          <a:custGeom>
            <a:avLst/>
            <a:gdLst/>
            <a:ahLst/>
            <a:cxnLst/>
            <a:rect r="r" b="b" t="t" l="l"/>
            <a:pathLst>
              <a:path h="1238718" w="1238718">
                <a:moveTo>
                  <a:pt x="0" y="0"/>
                </a:moveTo>
                <a:lnTo>
                  <a:pt x="1238718" y="0"/>
                </a:lnTo>
                <a:lnTo>
                  <a:pt x="1238718" y="1238718"/>
                </a:lnTo>
                <a:lnTo>
                  <a:pt x="0" y="1238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214041" y="1163456"/>
            <a:ext cx="6852189" cy="3128257"/>
          </a:xfrm>
          <a:custGeom>
            <a:avLst/>
            <a:gdLst/>
            <a:ahLst/>
            <a:cxnLst/>
            <a:rect r="r" b="b" t="t" l="l"/>
            <a:pathLst>
              <a:path h="3128257" w="6852189">
                <a:moveTo>
                  <a:pt x="0" y="0"/>
                </a:moveTo>
                <a:lnTo>
                  <a:pt x="6852189" y="0"/>
                </a:lnTo>
                <a:lnTo>
                  <a:pt x="6852189" y="3128256"/>
                </a:lnTo>
                <a:lnTo>
                  <a:pt x="0" y="312825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238718" y="4999059"/>
            <a:ext cx="8543336" cy="17979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2"/>
              </a:lnSpc>
            </a:pPr>
            <a:r>
              <a:rPr lang="en-US" b="true" sz="4141" spc="202">
                <a:solidFill>
                  <a:srgbClr val="216C5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Lasy o zwiększonej funkcji społecznej </a:t>
            </a:r>
          </a:p>
          <a:p>
            <a:pPr algn="ctr">
              <a:lnSpc>
                <a:spcPts val="4762"/>
              </a:lnSpc>
            </a:pPr>
            <a:r>
              <a:rPr lang="en-US" b="true" sz="4141" spc="202">
                <a:solidFill>
                  <a:srgbClr val="216C5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wokół Bydgoszczy i Torunia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945898" y="9066394"/>
            <a:ext cx="4684204" cy="2641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21"/>
              </a:lnSpc>
            </a:pPr>
            <a:r>
              <a:rPr lang="en-US" sz="1397">
                <a:solidFill>
                  <a:srgbClr val="FFFEF2"/>
                </a:solidFill>
                <a:latin typeface="Montserrat"/>
                <a:ea typeface="Montserrat"/>
                <a:cs typeface="Montserrat"/>
                <a:sym typeface="Montserrat"/>
              </a:rPr>
              <a:t>Fot. Arch. LP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498218" y="7501857"/>
            <a:ext cx="8543336" cy="5977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2"/>
              </a:lnSpc>
            </a:pPr>
            <a:r>
              <a:rPr lang="en-US" sz="4141" spc="202">
                <a:solidFill>
                  <a:srgbClr val="216C53"/>
                </a:solidFill>
                <a:latin typeface="Montserrat"/>
                <a:ea typeface="Montserrat"/>
                <a:cs typeface="Montserrat"/>
                <a:sym typeface="Montserrat"/>
              </a:rPr>
              <a:t>Spotkania warsztatowe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5729569" cy="10287000"/>
          </a:xfrm>
          <a:custGeom>
            <a:avLst/>
            <a:gdLst/>
            <a:ahLst/>
            <a:cxnLst/>
            <a:rect r="r" b="b" t="t" l="l"/>
            <a:pathLst>
              <a:path h="10287000" w="5729569">
                <a:moveTo>
                  <a:pt x="0" y="0"/>
                </a:moveTo>
                <a:lnTo>
                  <a:pt x="5729569" y="0"/>
                </a:lnTo>
                <a:lnTo>
                  <a:pt x="572956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397" r="-198386" b="-539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114853" y="0"/>
            <a:ext cx="6173147" cy="10287000"/>
          </a:xfrm>
          <a:custGeom>
            <a:avLst/>
            <a:gdLst/>
            <a:ahLst/>
            <a:cxnLst/>
            <a:rect r="r" b="b" t="t" l="l"/>
            <a:pathLst>
              <a:path h="10287000" w="6173147">
                <a:moveTo>
                  <a:pt x="0" y="0"/>
                </a:moveTo>
                <a:lnTo>
                  <a:pt x="6173147" y="0"/>
                </a:lnTo>
                <a:lnTo>
                  <a:pt x="617314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8860" t="0" r="-71556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729569" y="0"/>
            <a:ext cx="6385284" cy="10287000"/>
          </a:xfrm>
          <a:custGeom>
            <a:avLst/>
            <a:gdLst/>
            <a:ahLst/>
            <a:cxnLst/>
            <a:rect r="r" b="b" t="t" l="l"/>
            <a:pathLst>
              <a:path h="10287000" w="6385284">
                <a:moveTo>
                  <a:pt x="0" y="0"/>
                </a:moveTo>
                <a:lnTo>
                  <a:pt x="6385284" y="0"/>
                </a:lnTo>
                <a:lnTo>
                  <a:pt x="63852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57533" t="0" r="-57533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0" y="0"/>
            <a:ext cx="11078408" cy="6553516"/>
            <a:chOff x="0" y="0"/>
            <a:chExt cx="2917770" cy="172602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917770" cy="1726029"/>
            </a:xfrm>
            <a:custGeom>
              <a:avLst/>
              <a:gdLst/>
              <a:ahLst/>
              <a:cxnLst/>
              <a:rect r="r" b="b" t="t" l="l"/>
              <a:pathLst>
                <a:path h="1726029" w="2917770">
                  <a:moveTo>
                    <a:pt x="0" y="0"/>
                  </a:moveTo>
                  <a:lnTo>
                    <a:pt x="2917770" y="0"/>
                  </a:lnTo>
                  <a:lnTo>
                    <a:pt x="2917770" y="1726029"/>
                  </a:lnTo>
                  <a:lnTo>
                    <a:pt x="0" y="1726029"/>
                  </a:lnTo>
                  <a:close/>
                </a:path>
              </a:pathLst>
            </a:custGeom>
            <a:solidFill>
              <a:srgbClr val="FEFFFE">
                <a:alpha val="7098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2917770" cy="17736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sp>
        <p:nvSpPr>
          <p:cNvPr name="AutoShape 8" id="8"/>
          <p:cNvSpPr/>
          <p:nvPr/>
        </p:nvSpPr>
        <p:spPr>
          <a:xfrm>
            <a:off x="687573" y="1235894"/>
            <a:ext cx="1482475" cy="0"/>
          </a:xfrm>
          <a:prstGeom prst="line">
            <a:avLst/>
          </a:prstGeom>
          <a:ln cap="flat" w="38100">
            <a:solidFill>
              <a:srgbClr val="5C9E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9" id="9"/>
          <p:cNvSpPr txBox="true"/>
          <p:nvPr/>
        </p:nvSpPr>
        <p:spPr>
          <a:xfrm rot="0">
            <a:off x="687573" y="438785"/>
            <a:ext cx="7160279" cy="622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</a:pPr>
            <a:r>
              <a:rPr lang="en-US" sz="3599" b="true">
                <a:solidFill>
                  <a:srgbClr val="005C4E"/>
                </a:solidFill>
                <a:latin typeface="Lato Bold"/>
                <a:ea typeface="Lato Bold"/>
                <a:cs typeface="Lato Bold"/>
                <a:sym typeface="Lato Bold"/>
              </a:rPr>
              <a:t>Źródła danych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7458" y="1359719"/>
            <a:ext cx="10404222" cy="5195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obszary, w których znajdują się miejsca pamięci, obiekty kultów religijnych (dane m.in. z PUL),</a:t>
            </a:r>
          </a:p>
          <a:p>
            <a:pPr algn="l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obszary wzdłuż ścieżek pieszych i rowerowych (PTTK) oraz wyznaczonych przez nadleśnictwa, </a:t>
            </a:r>
          </a:p>
          <a:p>
            <a:pPr algn="l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analiza penetracji obszarów leśnych przez ludzi za pomocą aplikacji Strava,</a:t>
            </a:r>
          </a:p>
          <a:p>
            <a:pPr algn="l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informację od służby terenowej na temat zwiększonej obecności ludzi w konkretnych obszarach, </a:t>
            </a:r>
          </a:p>
          <a:p>
            <a:pPr algn="l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wiedza własna o działalności innych przedsiębiorstw sanatoriów, ośrodków wypoczynkowych i hoteli w pobliżu gruntów nadleśnictwa, </a:t>
            </a:r>
          </a:p>
          <a:p>
            <a:pPr algn="l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w</a:t>
            </a: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nioski reprezentantów zarządów spółdzielni mieszkaniowych położonych przy gruntach nadleśnictwa, </a:t>
            </a:r>
          </a:p>
          <a:p>
            <a:pPr algn="l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b="true" sz="2100">
                <a:solidFill>
                  <a:srgbClr val="233B27"/>
                </a:solidFill>
                <a:latin typeface="Lato Bold"/>
                <a:ea typeface="Lato Bold"/>
                <a:cs typeface="Lato Bold"/>
                <a:sym typeface="Lato Bold"/>
              </a:rPr>
              <a:t>wnioski samorządów lokalnych. </a:t>
            </a:r>
          </a:p>
          <a:p>
            <a:pPr algn="l">
              <a:lnSpc>
                <a:spcPts val="2940"/>
              </a:lnSpc>
            </a:pPr>
          </a:p>
          <a:p>
            <a:pPr algn="l">
              <a:lnSpc>
                <a:spcPts val="2940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013193" y="0"/>
            <a:ext cx="6385284" cy="10287000"/>
          </a:xfrm>
          <a:custGeom>
            <a:avLst/>
            <a:gdLst/>
            <a:ahLst/>
            <a:cxnLst/>
            <a:rect r="r" b="b" t="t" l="l"/>
            <a:pathLst>
              <a:path h="10287000" w="6385284">
                <a:moveTo>
                  <a:pt x="0" y="0"/>
                </a:moveTo>
                <a:lnTo>
                  <a:pt x="6385284" y="0"/>
                </a:lnTo>
                <a:lnTo>
                  <a:pt x="63852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7533" t="0" r="-57533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670141" y="309212"/>
            <a:ext cx="16480029" cy="2104390"/>
            <a:chOff x="0" y="0"/>
            <a:chExt cx="21973372" cy="2805853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4121022" y="-123825"/>
              <a:ext cx="17852350" cy="292967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8959"/>
                </a:lnSpc>
              </a:pPr>
              <a:r>
                <a:rPr lang="en-US" sz="6399" b="true">
                  <a:solidFill>
                    <a:srgbClr val="000000"/>
                  </a:solidFill>
                  <a:latin typeface="Lato Bold"/>
                  <a:ea typeface="Lato Bold"/>
                  <a:cs typeface="Lato Bold"/>
                  <a:sym typeface="Lato Bold"/>
                </a:rPr>
                <a:t>Lasy o wiodącej </a:t>
              </a:r>
            </a:p>
            <a:p>
              <a:pPr algn="l" marL="0" indent="0" lvl="0">
                <a:lnSpc>
                  <a:spcPts val="8959"/>
                </a:lnSpc>
                <a:spcBef>
                  <a:spcPct val="0"/>
                </a:spcBef>
              </a:pPr>
              <a:r>
                <a:rPr lang="en-US" b="true" sz="6399">
                  <a:solidFill>
                    <a:srgbClr val="000000"/>
                  </a:solidFill>
                  <a:latin typeface="Lato Bold"/>
                  <a:ea typeface="Lato Bold"/>
                  <a:cs typeface="Lato Bold"/>
                  <a:sym typeface="Lato Bold"/>
                </a:rPr>
                <a:t>funkcji społecznej</a:t>
              </a:r>
            </a:p>
          </p:txBody>
        </p:sp>
        <p:sp>
          <p:nvSpPr>
            <p:cNvPr name="AutoShape 5" id="5"/>
            <p:cNvSpPr/>
            <p:nvPr/>
          </p:nvSpPr>
          <p:spPr>
            <a:xfrm rot="0">
              <a:off x="0" y="162902"/>
              <a:ext cx="2965231" cy="2480050"/>
            </a:xfrm>
            <a:prstGeom prst="rect">
              <a:avLst/>
            </a:prstGeom>
            <a:solidFill>
              <a:srgbClr val="33866A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670141" y="3735552"/>
            <a:ext cx="11144599" cy="6061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20"/>
              </a:lnSpc>
            </a:pP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...to lasy świadczące dla lokalnych społeczności istotne pozaprodukcyjne </a:t>
            </a:r>
            <a:r>
              <a:rPr lang="en-US" sz="3000" b="true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usługi eko-systemowe</a:t>
            </a: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takie jak usługi regulacyjne, usługi kulturowe oraz usługi podtrzymujące. </a:t>
            </a:r>
          </a:p>
          <a:p>
            <a:pPr algn="l">
              <a:lnSpc>
                <a:spcPts val="3720"/>
              </a:lnSpc>
            </a:pP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Zgodnie z ustaleniami Ogólnopolskiej Narady o Lasach, ochrona tych usług może przyjąć formę </a:t>
            </a:r>
            <a:r>
              <a:rPr lang="en-US" sz="3000" b="true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modyfikacji, ograniczeń lub wyłączeń</a:t>
            </a: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gospodarki leśnej.</a:t>
            </a:r>
          </a:p>
          <a:p>
            <a:pPr algn="l">
              <a:lnSpc>
                <a:spcPts val="3720"/>
              </a:lnSpc>
            </a:pPr>
          </a:p>
          <a:p>
            <a:pPr algn="l">
              <a:lnSpc>
                <a:spcPts val="3720"/>
              </a:lnSpc>
            </a:pP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Dla Lasów społecznych ważne jest: zachowanie </a:t>
            </a:r>
            <a:r>
              <a:rPr lang="en-US" sz="3000" b="true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walorów krajobrazowych, dostępność</a:t>
            </a: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dla odwiedzających, </a:t>
            </a:r>
            <a:r>
              <a:rPr lang="en-US" sz="3000" b="true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bezpieczeństwo</a:t>
            </a: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możliwość </a:t>
            </a:r>
            <a:r>
              <a:rPr lang="en-US" sz="3000" b="true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rekreacji </a:t>
            </a: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 wypoczynku, </a:t>
            </a:r>
            <a:r>
              <a:rPr lang="en-US" sz="3000" b="true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prowadzenie prac gospodarczych</a:t>
            </a:r>
            <a:r>
              <a:rPr lang="en-US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tak, aby zapewnić trwałość i stabilność lasów.</a:t>
            </a:r>
          </a:p>
          <a:p>
            <a:pPr algn="l" marL="0" indent="0" lvl="0">
              <a:lnSpc>
                <a:spcPts val="3720"/>
              </a:lnSpc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93179" y="1028700"/>
            <a:ext cx="14594217" cy="1860037"/>
            <a:chOff x="0" y="0"/>
            <a:chExt cx="19458956" cy="248005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649453" y="468923"/>
              <a:ext cx="15809503" cy="141837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8959"/>
                </a:lnSpc>
                <a:spcBef>
                  <a:spcPct val="0"/>
                </a:spcBef>
              </a:pPr>
              <a:r>
                <a:rPr lang="en-US" b="true" sz="6399">
                  <a:solidFill>
                    <a:srgbClr val="000000"/>
                  </a:solidFill>
                  <a:latin typeface="Lato Bold"/>
                  <a:ea typeface="Lato Bold"/>
                  <a:cs typeface="Lato Bold"/>
                  <a:sym typeface="Lato Bold"/>
                </a:rPr>
                <a:t>Kluczowe założenia procesu</a:t>
              </a:r>
            </a:p>
          </p:txBody>
        </p:sp>
        <p:sp>
          <p:nvSpPr>
            <p:cNvPr name="AutoShape 4" id="4"/>
            <p:cNvSpPr/>
            <p:nvPr/>
          </p:nvSpPr>
          <p:spPr>
            <a:xfrm rot="0">
              <a:off x="0" y="0"/>
              <a:ext cx="2625919" cy="2480050"/>
            </a:xfrm>
            <a:prstGeom prst="rect">
              <a:avLst/>
            </a:prstGeom>
            <a:solidFill>
              <a:srgbClr val="33866A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927370" y="4224658"/>
            <a:ext cx="16845839" cy="0"/>
          </a:xfrm>
          <a:prstGeom prst="line">
            <a:avLst/>
          </a:prstGeom>
          <a:ln cap="rnd" w="19050">
            <a:solidFill>
              <a:srgbClr val="33866A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755182" y="4052470"/>
            <a:ext cx="344376" cy="344376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33866A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180218" y="4042341"/>
            <a:ext cx="344376" cy="344376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33866A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7305931" y="4042341"/>
            <a:ext cx="344376" cy="344376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33866A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1364174" y="4052470"/>
            <a:ext cx="344376" cy="344376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33866A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15153412" y="4052470"/>
            <a:ext cx="344376" cy="344376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33866A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687547" y="4988795"/>
            <a:ext cx="3216446" cy="3682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Projekt pilotażowy dla 14 lokalizacji 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 kraju </a:t>
            </a:r>
          </a:p>
          <a:p>
            <a:pPr algn="l">
              <a:lnSpc>
                <a:spcPts val="3296"/>
              </a:lnSpc>
            </a:pP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Na terenie RDLP 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 Toruniu projektem objęte są miasta </a:t>
            </a:r>
            <a:r>
              <a:rPr lang="en-US" sz="2658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Bydgoszcz </a:t>
            </a:r>
          </a:p>
          <a:p>
            <a:pPr algn="l" marL="0" indent="0" lvl="0">
              <a:lnSpc>
                <a:spcPts val="3296"/>
              </a:lnSpc>
            </a:pPr>
            <a:r>
              <a:rPr lang="en-US" b="true" sz="2658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i Toruń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4180218" y="4988795"/>
            <a:ext cx="3240397" cy="3272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Bazujemy 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na wytycznych 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 rekomendacjach 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z </a:t>
            </a:r>
            <a:r>
              <a:rPr lang="en-US" sz="2658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Ogólnopolskiej Narady o Lasach</a:t>
            </a: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dotyczących lasów </a:t>
            </a:r>
          </a:p>
          <a:p>
            <a:pPr algn="l" marL="0" indent="0" lvl="0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 wiodącej funkcji społecznej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1364174" y="4988795"/>
            <a:ext cx="3513013" cy="3682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Proces monitorowany przez </a:t>
            </a:r>
            <a:r>
              <a:rPr lang="en-US" sz="2658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Wojewodę Kujawsko-Pomorskiego</a:t>
            </a: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</a:p>
          <a:p>
            <a:pPr algn="l" marL="0" indent="0" lvl="0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przy wsparciu  </a:t>
            </a:r>
            <a:r>
              <a:rPr lang="en-US" b="true" sz="2658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Pracowni Zrównoważonego Rozwoju i Fundacji Pracownia Dialogu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235073" y="4988795"/>
            <a:ext cx="4058244" cy="4501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Skład zespołu 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zdefiniowało MKiŚ 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są w nim przedstawiciele: </a:t>
            </a:r>
            <a:r>
              <a:rPr lang="en-US" sz="2658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sejmu, ministerstwa, lokalnych samorządów, organizacji społecznych, przemysłu drzewnego </a:t>
            </a:r>
          </a:p>
          <a:p>
            <a:pPr algn="l" marL="0" indent="0" lvl="0">
              <a:lnSpc>
                <a:spcPts val="3296"/>
              </a:lnSpc>
            </a:pPr>
            <a:r>
              <a:rPr lang="en-US" b="true" sz="2658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i zakładów usług leśnych, RDOŚ, Biura Urządzania Lasu, Instytutu Badawczego Leśnictwa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153412" y="4988795"/>
            <a:ext cx="3240397" cy="28630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6"/>
              </a:lnSpc>
            </a:pPr>
            <a:r>
              <a:rPr lang="en-US" sz="2658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15 październik</a:t>
            </a: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zakończenie spotkań zespołu </a:t>
            </a:r>
          </a:p>
          <a:p>
            <a:pPr algn="l">
              <a:lnSpc>
                <a:spcPts val="3296"/>
              </a:lnSpc>
            </a:pPr>
          </a:p>
          <a:p>
            <a:pPr algn="l">
              <a:lnSpc>
                <a:spcPts val="3296"/>
              </a:lnSpc>
            </a:pPr>
            <a:r>
              <a:rPr lang="en-US" sz="2658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31 października</a:t>
            </a:r>
          </a:p>
          <a:p>
            <a:pPr algn="l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przesłanie raportu </a:t>
            </a:r>
          </a:p>
          <a:p>
            <a:pPr algn="l" marL="0" indent="0" lvl="0">
              <a:lnSpc>
                <a:spcPts val="3296"/>
              </a:lnSpc>
            </a:pPr>
            <a:r>
              <a:rPr lang="en-US" sz="2658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do MKiŚ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948690"/>
            <a:ext cx="18288000" cy="12184380"/>
          </a:xfrm>
          <a:custGeom>
            <a:avLst/>
            <a:gdLst/>
            <a:ahLst/>
            <a:cxnLst/>
            <a:rect r="r" b="b" t="t" l="l"/>
            <a:pathLst>
              <a:path h="12184380" w="1828800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865888" y="3297983"/>
            <a:ext cx="14556225" cy="5960317"/>
            <a:chOff x="0" y="0"/>
            <a:chExt cx="19408300" cy="7947089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6072050" cy="7947089"/>
              <a:chOff x="0" y="0"/>
              <a:chExt cx="3525957" cy="4614767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3525957" cy="4614767"/>
              </a:xfrm>
              <a:custGeom>
                <a:avLst/>
                <a:gdLst/>
                <a:ahLst/>
                <a:cxnLst/>
                <a:rect r="r" b="b" t="t" l="l"/>
                <a:pathLst>
                  <a:path h="4614767" w="3525957">
                    <a:moveTo>
                      <a:pt x="3401497" y="4614767"/>
                    </a:moveTo>
                    <a:lnTo>
                      <a:pt x="124460" y="4614767"/>
                    </a:lnTo>
                    <a:cubicBezTo>
                      <a:pt x="55880" y="4614767"/>
                      <a:pt x="0" y="4558887"/>
                      <a:pt x="0" y="449030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01497" y="0"/>
                    </a:lnTo>
                    <a:cubicBezTo>
                      <a:pt x="3470077" y="0"/>
                      <a:pt x="3525957" y="55880"/>
                      <a:pt x="3525957" y="124460"/>
                    </a:cubicBezTo>
                    <a:lnTo>
                      <a:pt x="3525957" y="4490307"/>
                    </a:lnTo>
                    <a:cubicBezTo>
                      <a:pt x="3525957" y="4558887"/>
                      <a:pt x="3470077" y="4614767"/>
                      <a:pt x="3401497" y="4614767"/>
                    </a:cubicBezTo>
                    <a:close/>
                  </a:path>
                </a:pathLst>
              </a:custGeom>
              <a:solidFill>
                <a:srgbClr val="FFFFFF">
                  <a:alpha val="62745"/>
                </a:srgbClr>
              </a:solidFill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328444" y="1410212"/>
              <a:ext cx="1415162" cy="1415162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6668125" y="0"/>
              <a:ext cx="6072050" cy="7947089"/>
              <a:chOff x="0" y="0"/>
              <a:chExt cx="3525957" cy="4614767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3525957" cy="4614767"/>
              </a:xfrm>
              <a:custGeom>
                <a:avLst/>
                <a:gdLst/>
                <a:ahLst/>
                <a:cxnLst/>
                <a:rect r="r" b="b" t="t" l="l"/>
                <a:pathLst>
                  <a:path h="4614767" w="3525957">
                    <a:moveTo>
                      <a:pt x="3401497" y="4614767"/>
                    </a:moveTo>
                    <a:lnTo>
                      <a:pt x="124460" y="4614767"/>
                    </a:lnTo>
                    <a:cubicBezTo>
                      <a:pt x="55880" y="4614767"/>
                      <a:pt x="0" y="4558887"/>
                      <a:pt x="0" y="449030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01497" y="0"/>
                    </a:lnTo>
                    <a:cubicBezTo>
                      <a:pt x="3470077" y="0"/>
                      <a:pt x="3525957" y="55880"/>
                      <a:pt x="3525957" y="124460"/>
                    </a:cubicBezTo>
                    <a:lnTo>
                      <a:pt x="3525957" y="4490307"/>
                    </a:lnTo>
                    <a:cubicBezTo>
                      <a:pt x="3525957" y="4558887"/>
                      <a:pt x="3470077" y="4614767"/>
                      <a:pt x="3401497" y="4614767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</p:spPr>
          </p:sp>
        </p:grpSp>
        <p:grpSp>
          <p:nvGrpSpPr>
            <p:cNvPr name="Group 10" id="10"/>
            <p:cNvGrpSpPr/>
            <p:nvPr/>
          </p:nvGrpSpPr>
          <p:grpSpPr>
            <a:xfrm rot="0">
              <a:off x="8987939" y="1410212"/>
              <a:ext cx="1415162" cy="1415162"/>
              <a:chOff x="0" y="0"/>
              <a:chExt cx="6350000" cy="635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0">
              <a:off x="13336249" y="0"/>
              <a:ext cx="6072050" cy="7947089"/>
              <a:chOff x="0" y="0"/>
              <a:chExt cx="3525957" cy="4614767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3525957" cy="4614767"/>
              </a:xfrm>
              <a:custGeom>
                <a:avLst/>
                <a:gdLst/>
                <a:ahLst/>
                <a:cxnLst/>
                <a:rect r="r" b="b" t="t" l="l"/>
                <a:pathLst>
                  <a:path h="4614767" w="3525957">
                    <a:moveTo>
                      <a:pt x="3401497" y="4614767"/>
                    </a:moveTo>
                    <a:lnTo>
                      <a:pt x="124460" y="4614767"/>
                    </a:lnTo>
                    <a:cubicBezTo>
                      <a:pt x="55880" y="4614767"/>
                      <a:pt x="0" y="4558887"/>
                      <a:pt x="0" y="449030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01497" y="0"/>
                    </a:lnTo>
                    <a:cubicBezTo>
                      <a:pt x="3470077" y="0"/>
                      <a:pt x="3525957" y="55880"/>
                      <a:pt x="3525957" y="124460"/>
                    </a:cubicBezTo>
                    <a:lnTo>
                      <a:pt x="3525957" y="4490307"/>
                    </a:lnTo>
                    <a:cubicBezTo>
                      <a:pt x="3525957" y="4558887"/>
                      <a:pt x="3470077" y="4614767"/>
                      <a:pt x="3401497" y="4614767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</p:spPr>
          </p:sp>
        </p:grpSp>
        <p:grpSp>
          <p:nvGrpSpPr>
            <p:cNvPr name="Group 14" id="14"/>
            <p:cNvGrpSpPr/>
            <p:nvPr/>
          </p:nvGrpSpPr>
          <p:grpSpPr>
            <a:xfrm rot="0">
              <a:off x="15664693" y="1410212"/>
              <a:ext cx="1415162" cy="1415162"/>
              <a:chOff x="0" y="0"/>
              <a:chExt cx="6350000" cy="6350000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name="TextBox 16" id="16"/>
            <p:cNvSpPr txBox="true"/>
            <p:nvPr/>
          </p:nvSpPr>
          <p:spPr>
            <a:xfrm rot="0">
              <a:off x="449897" y="4127004"/>
              <a:ext cx="5172256" cy="3458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99"/>
                </a:lnSpc>
              </a:pPr>
              <a:r>
                <a:rPr lang="en-US" sz="2499" spc="7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Opracowanie propozycji </a:t>
              </a:r>
              <a:r>
                <a:rPr lang="en-US" b="true" sz="2499" spc="79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lokalizacji obszarów</a:t>
              </a:r>
              <a:r>
                <a:rPr lang="en-US" sz="2499" spc="7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o wiodącej funkcji społecznej wokół Bydgoszczy</a:t>
              </a:r>
            </a:p>
            <a:p>
              <a:pPr algn="ctr" marL="0" indent="0" lvl="0">
                <a:lnSpc>
                  <a:spcPts val="3499"/>
                </a:lnSpc>
                <a:spcBef>
                  <a:spcPct val="0"/>
                </a:spcBef>
              </a:pPr>
              <a:r>
                <a:rPr lang="en-US" sz="2499" spc="7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 Torunia</a:t>
              </a: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2328444" y="1630494"/>
              <a:ext cx="1415162" cy="85077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652"/>
                </a:lnSpc>
              </a:pPr>
              <a:r>
                <a:rPr lang="en-US" b="true" sz="3600" spc="115">
                  <a:solidFill>
                    <a:srgbClr val="FFFFFF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1</a:t>
              </a:r>
            </a:p>
          </p:txBody>
        </p:sp>
        <p:sp>
          <p:nvSpPr>
            <p:cNvPr name="TextBox 18" id="18"/>
            <p:cNvSpPr txBox="true"/>
            <p:nvPr/>
          </p:nvSpPr>
          <p:spPr>
            <a:xfrm rot="0">
              <a:off x="7109392" y="4127004"/>
              <a:ext cx="5172256" cy="22902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499"/>
                </a:lnSpc>
                <a:spcBef>
                  <a:spcPct val="0"/>
                </a:spcBef>
              </a:pPr>
              <a:r>
                <a:rPr lang="en-US" sz="249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Opracowanie propozycji </a:t>
              </a:r>
              <a:r>
                <a:rPr lang="en-US" b="true" sz="2499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zasad gospodarowania</a:t>
              </a:r>
              <a:r>
                <a:rPr lang="en-US" sz="249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na wybranych obszarach 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8996569" y="1566353"/>
              <a:ext cx="1415162" cy="85077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5652"/>
                </a:lnSpc>
                <a:spcBef>
                  <a:spcPct val="0"/>
                </a:spcBef>
              </a:pPr>
              <a:r>
                <a:rPr lang="en-US" b="true" sz="3600" spc="115" u="none">
                  <a:solidFill>
                    <a:srgbClr val="FFFFFF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2</a:t>
              </a:r>
            </a:p>
          </p:txBody>
        </p:sp>
        <p:sp>
          <p:nvSpPr>
            <p:cNvPr name="TextBox 20" id="20"/>
            <p:cNvSpPr txBox="true"/>
            <p:nvPr/>
          </p:nvSpPr>
          <p:spPr>
            <a:xfrm rot="0">
              <a:off x="13786146" y="4127004"/>
              <a:ext cx="5172256" cy="22902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499"/>
                </a:lnSpc>
                <a:spcBef>
                  <a:spcPct val="0"/>
                </a:spcBef>
              </a:pPr>
              <a:r>
                <a:rPr lang="en-US" b="true" sz="2499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Wzmocnienie współpracy</a:t>
              </a:r>
              <a:r>
                <a:rPr lang="en-US" sz="249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pomiędzy lokalnymi społecznościami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15664693" y="1566353"/>
              <a:ext cx="1415162" cy="85077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5652"/>
                </a:lnSpc>
                <a:spcBef>
                  <a:spcPct val="0"/>
                </a:spcBef>
              </a:pPr>
              <a:r>
                <a:rPr lang="en-US" b="true" sz="3600" spc="115" u="none">
                  <a:solidFill>
                    <a:srgbClr val="FFFFFF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3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4142907" y="403202"/>
            <a:ext cx="10291811" cy="2372321"/>
            <a:chOff x="0" y="0"/>
            <a:chExt cx="7968419" cy="1836766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7968420" cy="1836766"/>
            </a:xfrm>
            <a:custGeom>
              <a:avLst/>
              <a:gdLst/>
              <a:ahLst/>
              <a:cxnLst/>
              <a:rect r="r" b="b" t="t" l="l"/>
              <a:pathLst>
                <a:path h="1836766" w="7968420">
                  <a:moveTo>
                    <a:pt x="7843959" y="1836766"/>
                  </a:moveTo>
                  <a:lnTo>
                    <a:pt x="124460" y="1836766"/>
                  </a:lnTo>
                  <a:cubicBezTo>
                    <a:pt x="55880" y="1836766"/>
                    <a:pt x="0" y="1780886"/>
                    <a:pt x="0" y="171230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843959" y="0"/>
                  </a:lnTo>
                  <a:cubicBezTo>
                    <a:pt x="7912540" y="0"/>
                    <a:pt x="7968420" y="55880"/>
                    <a:pt x="7968420" y="124460"/>
                  </a:cubicBezTo>
                  <a:lnTo>
                    <a:pt x="7968420" y="1712306"/>
                  </a:lnTo>
                  <a:cubicBezTo>
                    <a:pt x="7968420" y="1780886"/>
                    <a:pt x="7912540" y="1836766"/>
                    <a:pt x="7843959" y="1836766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3998095" y="1098190"/>
            <a:ext cx="10291811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Cel pracy Zespołu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11344" y="415443"/>
            <a:ext cx="14061420" cy="1546083"/>
            <a:chOff x="0" y="0"/>
            <a:chExt cx="3703419" cy="40719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703419" cy="407199"/>
            </a:xfrm>
            <a:custGeom>
              <a:avLst/>
              <a:gdLst/>
              <a:ahLst/>
              <a:cxnLst/>
              <a:rect r="r" b="b" t="t" l="l"/>
              <a:pathLst>
                <a:path h="407199" w="3703419">
                  <a:moveTo>
                    <a:pt x="0" y="0"/>
                  </a:moveTo>
                  <a:lnTo>
                    <a:pt x="3703419" y="0"/>
                  </a:lnTo>
                  <a:lnTo>
                    <a:pt x="3703419" y="407199"/>
                  </a:lnTo>
                  <a:lnTo>
                    <a:pt x="0" y="407199"/>
                  </a:lnTo>
                  <a:close/>
                </a:path>
              </a:pathLst>
            </a:custGeom>
            <a:solidFill>
              <a:srgbClr val="33866A">
                <a:alpha val="83922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703419" cy="4452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108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410875" y="650875"/>
            <a:ext cx="13961888" cy="184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true">
                <a:solidFill>
                  <a:srgbClr val="FEFFFE">
                    <a:alpha val="85882"/>
                  </a:srgbClr>
                </a:solidFill>
                <a:latin typeface="Lato Bold"/>
                <a:ea typeface="Lato Bold"/>
                <a:cs typeface="Lato Bold"/>
                <a:sym typeface="Lato Bold"/>
              </a:rPr>
              <a:t>Zasady pracy lokalnego zespołu do spraw lasów o wiodącej funkcji społecznej wokół aglomeracji Toruń – Bydgoszcz </a:t>
            </a:r>
          </a:p>
          <a:p>
            <a:pPr algn="l">
              <a:lnSpc>
                <a:spcPts val="4900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311344" y="1995176"/>
            <a:ext cx="14372764" cy="8385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46"/>
              </a:lnSpc>
            </a:pPr>
            <a:r>
              <a:rPr lang="en-US" sz="26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1. </a:t>
            </a: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Celem prac zespołu jest opracowanie szczegółowej propozycji obszarów lasów o wiodącej funkcji społecznej wokół Torunia i Bydgoszczy będących w zarządzie PGL LP oraz opracowanie propozycji zasad prowadzenia gospodarki leśnej na tych obszarach. </a:t>
            </a:r>
          </a:p>
          <a:p>
            <a:pPr algn="l">
              <a:lnSpc>
                <a:spcPts val="4446"/>
              </a:lnSpc>
            </a:pPr>
            <a:r>
              <a:rPr lang="en-US" sz="26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2. </a:t>
            </a: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Cechą prac zespołu jest jawność i przejrzystość. Efekty prac zespołu, będą publicznie dostępne. </a:t>
            </a:r>
          </a:p>
          <a:p>
            <a:pPr algn="l">
              <a:lnSpc>
                <a:spcPts val="4446"/>
              </a:lnSpc>
            </a:pPr>
            <a:r>
              <a:rPr lang="en-US" sz="26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3.</a:t>
            </a: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Role w zespole: </a:t>
            </a:r>
          </a:p>
          <a:p>
            <a:pPr algn="l" marL="1122694" indent="-374231" lvl="2">
              <a:lnSpc>
                <a:spcPts val="4446"/>
              </a:lnSpc>
              <a:buAutoNum type="alphaLcPeriod" startAt="1"/>
            </a:pP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Wojewoda lub jego reprezentant – Gospodarz Zespołu,</a:t>
            </a:r>
          </a:p>
          <a:p>
            <a:pPr algn="l" marL="1122694" indent="-374231" lvl="2">
              <a:lnSpc>
                <a:spcPts val="4446"/>
              </a:lnSpc>
              <a:buAutoNum type="alphaLcPeriod" startAt="1"/>
            </a:pP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Dyrektor RDLP w Toruniu – Przewodniczący Zespołu,</a:t>
            </a:r>
          </a:p>
          <a:p>
            <a:pPr algn="l" marL="1122694" indent="-374231" lvl="2">
              <a:lnSpc>
                <a:spcPts val="4446"/>
              </a:lnSpc>
              <a:buAutoNum type="alphaLcPeriod" startAt="1"/>
            </a:pP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Przedstawiciel Ministra Klimatu i Środowiska – Wiceprzewodniczący Zespołu,</a:t>
            </a:r>
          </a:p>
          <a:p>
            <a:pPr algn="l" marL="1122694" indent="-374231" lvl="2">
              <a:lnSpc>
                <a:spcPts val="4446"/>
              </a:lnSpc>
              <a:buAutoNum type="alphaLcPeriod" startAt="1"/>
            </a:pP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Uczestnicy_czki Zespołu – osoby, które zostały wskazane przez MKiŚ, </a:t>
            </a:r>
          </a:p>
          <a:p>
            <a:pPr algn="l" marL="1122694" indent="-374231" lvl="2">
              <a:lnSpc>
                <a:spcPts val="4446"/>
              </a:lnSpc>
              <a:buAutoNum type="alphaLcPeriod" startAt="1"/>
            </a:pP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Moderatorzy_ki – Pracownia Zrównoważonego Rozwoju i Fundacja Pracownia Dialogu,</a:t>
            </a:r>
          </a:p>
          <a:p>
            <a:pPr algn="l" marL="1122694" indent="-374231" lvl="2">
              <a:lnSpc>
                <a:spcPts val="4446"/>
              </a:lnSpc>
              <a:buAutoNum type="alphaLcPeriod" startAt="1"/>
            </a:pPr>
            <a:r>
              <a:rPr lang="en-US" sz="26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Operatorzy – osoby odpowiedzialne za przygotowanie organizacyjne i wsparcie prac Zespołu.</a:t>
            </a:r>
          </a:p>
          <a:p>
            <a:pPr algn="l">
              <a:lnSpc>
                <a:spcPts val="4446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95968" y="415443"/>
            <a:ext cx="3574960" cy="9729402"/>
          </a:xfrm>
          <a:custGeom>
            <a:avLst/>
            <a:gdLst/>
            <a:ahLst/>
            <a:cxnLst/>
            <a:rect r="r" b="b" t="t" l="l"/>
            <a:pathLst>
              <a:path h="9729402" w="3574960">
                <a:moveTo>
                  <a:pt x="0" y="0"/>
                </a:moveTo>
                <a:lnTo>
                  <a:pt x="3574960" y="0"/>
                </a:lnTo>
                <a:lnTo>
                  <a:pt x="3574960" y="9729403"/>
                </a:lnTo>
                <a:lnTo>
                  <a:pt x="0" y="97294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8456" t="0" r="-122645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11344" y="415443"/>
            <a:ext cx="14061420" cy="1546083"/>
            <a:chOff x="0" y="0"/>
            <a:chExt cx="3703419" cy="40719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703419" cy="407199"/>
            </a:xfrm>
            <a:custGeom>
              <a:avLst/>
              <a:gdLst/>
              <a:ahLst/>
              <a:cxnLst/>
              <a:rect r="r" b="b" t="t" l="l"/>
              <a:pathLst>
                <a:path h="407199" w="3703419">
                  <a:moveTo>
                    <a:pt x="0" y="0"/>
                  </a:moveTo>
                  <a:lnTo>
                    <a:pt x="3703419" y="0"/>
                  </a:lnTo>
                  <a:lnTo>
                    <a:pt x="3703419" y="407199"/>
                  </a:lnTo>
                  <a:lnTo>
                    <a:pt x="0" y="407199"/>
                  </a:lnTo>
                  <a:close/>
                </a:path>
              </a:pathLst>
            </a:custGeom>
            <a:solidFill>
              <a:srgbClr val="33866A">
                <a:alpha val="83922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703419" cy="4452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108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410875" y="650875"/>
            <a:ext cx="13961888" cy="184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true">
                <a:solidFill>
                  <a:srgbClr val="FEFFFE">
                    <a:alpha val="85882"/>
                  </a:srgbClr>
                </a:solidFill>
                <a:latin typeface="Lato Bold"/>
                <a:ea typeface="Lato Bold"/>
                <a:cs typeface="Lato Bold"/>
                <a:sym typeface="Lato Bold"/>
              </a:rPr>
              <a:t>Zasady pracy lokalnego zespołu do spraw lasów o wiodącej funkcji społecznej wokół aglomeracji Toruń – Bydgoszcz </a:t>
            </a:r>
          </a:p>
          <a:p>
            <a:pPr algn="l">
              <a:lnSpc>
                <a:spcPts val="4900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311344" y="1964450"/>
            <a:ext cx="14061420" cy="7952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64"/>
              </a:lnSpc>
            </a:pPr>
            <a:r>
              <a:rPr lang="en-US" sz="28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4. </a:t>
            </a:r>
            <a:r>
              <a:rPr lang="en-US" sz="28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Jeśli ktoś z uczestników nie będzie mógł wziąć udziału w posiedzeniu zespołu, może wskazać propozycję osoby zastępującej. </a:t>
            </a:r>
          </a:p>
          <a:p>
            <a:pPr algn="l">
              <a:lnSpc>
                <a:spcPts val="4564"/>
              </a:lnSpc>
            </a:pPr>
            <a:r>
              <a:rPr lang="en-US" sz="28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5.</a:t>
            </a:r>
            <a:r>
              <a:rPr lang="en-US" sz="28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Zespół uzgadnia propozycje w drodze konsensusu. W razie potrzeby będą odnotowywane zdania odrębne.</a:t>
            </a:r>
          </a:p>
          <a:p>
            <a:pPr algn="l">
              <a:lnSpc>
                <a:spcPts val="4564"/>
              </a:lnSpc>
            </a:pPr>
            <a:r>
              <a:rPr lang="en-US" sz="28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6. </a:t>
            </a:r>
            <a:r>
              <a:rPr lang="en-US" sz="28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Spotkania robocze zespołu odbędą się 23.09, 1.10 i 2.10 w Toruniu i Bydgoszczy. Jeśli zaistnieje potrzeba zaplanowane zostaną kolejne spotkania. Spotkania zespołu zrealizowane zostaną do 15 października. </a:t>
            </a:r>
          </a:p>
          <a:p>
            <a:pPr algn="l">
              <a:lnSpc>
                <a:spcPts val="4564"/>
              </a:lnSpc>
            </a:pPr>
            <a:r>
              <a:rPr lang="en-US" sz="28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7.</a:t>
            </a:r>
            <a:r>
              <a:rPr lang="en-US" sz="28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Zasady pracy: Szanujemy się wzajemnie; Nie oceniamy siebie wzajemnie, nie krytykujemy; Zachowujemy kulturę wypowiedzi; Szanujemy czas innych uczestników; Jesteśmy otwarci/-te na różne punkty widzenia; Słuchamy z otwartością i zainteresowaniem; Trzymamy się celu dialogu; Dodatkowe wątki zostaną zapisane - wrócimy do nich jak wystarczy nam czasu; Zaczynamy punktualnie; Facylitatorzy_ki zarządzają spotkaniem.</a:t>
            </a:r>
          </a:p>
          <a:p>
            <a:pPr algn="l">
              <a:lnSpc>
                <a:spcPts val="4564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95968" y="415443"/>
            <a:ext cx="3574960" cy="9729402"/>
          </a:xfrm>
          <a:custGeom>
            <a:avLst/>
            <a:gdLst/>
            <a:ahLst/>
            <a:cxnLst/>
            <a:rect r="r" b="b" t="t" l="l"/>
            <a:pathLst>
              <a:path h="9729402" w="3574960">
                <a:moveTo>
                  <a:pt x="0" y="0"/>
                </a:moveTo>
                <a:lnTo>
                  <a:pt x="3574960" y="0"/>
                </a:lnTo>
                <a:lnTo>
                  <a:pt x="3574960" y="9729403"/>
                </a:lnTo>
                <a:lnTo>
                  <a:pt x="0" y="97294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8456" t="0" r="-122645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11344" y="415443"/>
            <a:ext cx="14061420" cy="1546083"/>
            <a:chOff x="0" y="0"/>
            <a:chExt cx="3703419" cy="40719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703419" cy="407199"/>
            </a:xfrm>
            <a:custGeom>
              <a:avLst/>
              <a:gdLst/>
              <a:ahLst/>
              <a:cxnLst/>
              <a:rect r="r" b="b" t="t" l="l"/>
              <a:pathLst>
                <a:path h="407199" w="3703419">
                  <a:moveTo>
                    <a:pt x="0" y="0"/>
                  </a:moveTo>
                  <a:lnTo>
                    <a:pt x="3703419" y="0"/>
                  </a:lnTo>
                  <a:lnTo>
                    <a:pt x="3703419" y="407199"/>
                  </a:lnTo>
                  <a:lnTo>
                    <a:pt x="0" y="407199"/>
                  </a:lnTo>
                  <a:close/>
                </a:path>
              </a:pathLst>
            </a:custGeom>
            <a:solidFill>
              <a:srgbClr val="33866A">
                <a:alpha val="83922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703419" cy="4452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108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410875" y="650875"/>
            <a:ext cx="13961888" cy="184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true">
                <a:solidFill>
                  <a:srgbClr val="FEFFFE">
                    <a:alpha val="85882"/>
                  </a:srgbClr>
                </a:solidFill>
                <a:latin typeface="Lato Bold"/>
                <a:ea typeface="Lato Bold"/>
                <a:cs typeface="Lato Bold"/>
                <a:sym typeface="Lato Bold"/>
              </a:rPr>
              <a:t>Zasady pracy lokalnego zespołu do spraw lasów o wiodącej funkcji społecznej wokół aglomeracji Toruń – Bydgoszcz </a:t>
            </a:r>
          </a:p>
          <a:p>
            <a:pPr algn="l">
              <a:lnSpc>
                <a:spcPts val="4900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434548" y="1809126"/>
            <a:ext cx="14061420" cy="901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04"/>
              </a:lnSpc>
            </a:pPr>
            <a:r>
              <a:rPr lang="en-US" sz="29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8. </a:t>
            </a: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Raport zawierający Propozycje wypracowane podczas prac RDLP przekaże do DGLP do 28 października 2024 r., DGLP przekazuje do 31 października 2024 r. Wojewodzie Kuj-pom; Wojewoda do 31 października br. przedstawia Propozycje MKiŚ.</a:t>
            </a:r>
          </a:p>
          <a:p>
            <a:pPr algn="l">
              <a:lnSpc>
                <a:spcPts val="5104"/>
              </a:lnSpc>
            </a:pPr>
            <a:r>
              <a:rPr lang="en-US" sz="29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9.</a:t>
            </a: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MKiŚ podejmie decyzje, które wnioski i postulaty, w jakiej formie oraz jakim trybem będą podlegały wdrożeniu.</a:t>
            </a:r>
          </a:p>
          <a:p>
            <a:pPr algn="l">
              <a:lnSpc>
                <a:spcPts val="5104"/>
              </a:lnSpc>
            </a:pPr>
            <a:r>
              <a:rPr lang="en-US" sz="29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10.</a:t>
            </a: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Wyniki prac zespołu w formie Raportu zawierającego propozycje, wnioski i postulaty oraz decyzje MKiŚ będą upublicznione na stronie lasy.gov.pl oraz https://www.gov.pl/web/klimat/lesnictwo.</a:t>
            </a:r>
          </a:p>
          <a:p>
            <a:pPr algn="l">
              <a:lnSpc>
                <a:spcPts val="5104"/>
              </a:lnSpc>
            </a:pPr>
            <a:r>
              <a:rPr lang="en-US" sz="2900" b="true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11.</a:t>
            </a: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Zasady pracy Zespołu mogą </a:t>
            </a: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ulec zmianie, po wyrażeniu zgody przez członków i członkinie Zespołu.</a:t>
            </a:r>
          </a:p>
          <a:p>
            <a:pPr algn="l">
              <a:lnSpc>
                <a:spcPts val="5104"/>
              </a:lnSpc>
            </a:pPr>
          </a:p>
          <a:p>
            <a:pPr algn="l">
              <a:lnSpc>
                <a:spcPts val="5104"/>
              </a:lnSpc>
            </a:pP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                                            Czy powinniśmy coś zmienić, dodać?</a:t>
            </a:r>
          </a:p>
          <a:p>
            <a:pPr algn="l">
              <a:lnSpc>
                <a:spcPts val="5104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95968" y="415443"/>
            <a:ext cx="3574960" cy="9729402"/>
          </a:xfrm>
          <a:custGeom>
            <a:avLst/>
            <a:gdLst/>
            <a:ahLst/>
            <a:cxnLst/>
            <a:rect r="r" b="b" t="t" l="l"/>
            <a:pathLst>
              <a:path h="9729402" w="3574960">
                <a:moveTo>
                  <a:pt x="0" y="0"/>
                </a:moveTo>
                <a:lnTo>
                  <a:pt x="3574960" y="0"/>
                </a:lnTo>
                <a:lnTo>
                  <a:pt x="3574960" y="9729403"/>
                </a:lnTo>
                <a:lnTo>
                  <a:pt x="0" y="97294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8456" t="0" r="-122645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93179" y="1028700"/>
            <a:ext cx="16480029" cy="1860037"/>
            <a:chOff x="0" y="0"/>
            <a:chExt cx="21973372" cy="248005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4121022" y="468923"/>
              <a:ext cx="17852350" cy="141837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8959"/>
                </a:lnSpc>
                <a:spcBef>
                  <a:spcPct val="0"/>
                </a:spcBef>
              </a:pPr>
              <a:r>
                <a:rPr lang="en-US" b="true" sz="6399">
                  <a:solidFill>
                    <a:srgbClr val="000000"/>
                  </a:solidFill>
                  <a:latin typeface="Lato Bold"/>
                  <a:ea typeface="Lato Bold"/>
                  <a:cs typeface="Lato Bold"/>
                  <a:sym typeface="Lato Bold"/>
                </a:rPr>
                <a:t>Co się dziś zdarzy?</a:t>
              </a:r>
            </a:p>
          </p:txBody>
        </p:sp>
        <p:sp>
          <p:nvSpPr>
            <p:cNvPr name="AutoShape 4" id="4"/>
            <p:cNvSpPr/>
            <p:nvPr/>
          </p:nvSpPr>
          <p:spPr>
            <a:xfrm rot="0">
              <a:off x="0" y="0"/>
              <a:ext cx="2965231" cy="2480050"/>
            </a:xfrm>
            <a:prstGeom prst="rect">
              <a:avLst/>
            </a:prstGeom>
            <a:solidFill>
              <a:srgbClr val="33866A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603773" y="2299116"/>
            <a:ext cx="11144599" cy="75170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16"/>
              </a:lnSpc>
            </a:pPr>
          </a:p>
          <a:p>
            <a:pPr algn="l">
              <a:lnSpc>
                <a:spcPts val="6222"/>
              </a:lnSpc>
            </a:pPr>
          </a:p>
          <a:p>
            <a:pPr algn="l" marL="734063" indent="-367031" lvl="1">
              <a:lnSpc>
                <a:spcPts val="6222"/>
              </a:lnSpc>
              <a:buAutoNum type="arabicPeriod" startAt="1"/>
            </a:pPr>
            <a:r>
              <a:rPr lang="en-US" sz="34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Wprowadzenie do tematu i </a:t>
            </a:r>
            <a:r>
              <a:rPr lang="en-US" b="true" sz="3400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poznanie się </a:t>
            </a:r>
            <a:r>
              <a:rPr lang="en-US" sz="34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l" marL="734063" indent="-367031" lvl="1">
              <a:lnSpc>
                <a:spcPts val="6222"/>
              </a:lnSpc>
              <a:buAutoNum type="arabicPeriod" startAt="1"/>
            </a:pPr>
            <a:r>
              <a:rPr lang="en-US" b="true" sz="3400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Wypracowanie propozycji lokalizacji </a:t>
            </a:r>
            <a:r>
              <a:rPr lang="en-US" sz="34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lasów o zwiększonej funkcji społecznej.</a:t>
            </a:r>
          </a:p>
          <a:p>
            <a:pPr algn="l" marL="734063" indent="-367031" lvl="1">
              <a:lnSpc>
                <a:spcPts val="6222"/>
              </a:lnSpc>
              <a:buAutoNum type="arabicPeriod" startAt="1"/>
            </a:pPr>
            <a:r>
              <a:rPr lang="en-US" b="true" sz="3400">
                <a:solidFill>
                  <a:srgbClr val="005B4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Uzgodnienie zasad gospodarowania</a:t>
            </a:r>
            <a:r>
              <a:rPr lang="en-US" sz="34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 lasów o zwiększonej funkcji społecznej.</a:t>
            </a:r>
          </a:p>
          <a:p>
            <a:pPr algn="l" marL="734063" indent="-367031" lvl="1">
              <a:lnSpc>
                <a:spcPts val="6222"/>
              </a:lnSpc>
              <a:buAutoNum type="arabicPeriod" startAt="1"/>
            </a:pPr>
            <a:r>
              <a:rPr lang="en-US" sz="34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Ustalenie dalszych kroków</a:t>
            </a:r>
          </a:p>
          <a:p>
            <a:pPr algn="l">
              <a:lnSpc>
                <a:spcPts val="4216"/>
              </a:lnSpc>
            </a:pPr>
          </a:p>
          <a:p>
            <a:pPr algn="r">
              <a:lnSpc>
                <a:spcPts val="3596"/>
              </a:lnSpc>
            </a:pPr>
            <a:r>
              <a:rPr lang="en-US" sz="2900">
                <a:solidFill>
                  <a:srgbClr val="005B4E"/>
                </a:solidFill>
                <a:latin typeface="Montserrat"/>
                <a:ea typeface="Montserrat"/>
                <a:cs typeface="Montserrat"/>
                <a:sym typeface="Montserrat"/>
              </a:rPr>
              <a:t>Kończymy o 19.30, w połowie 15 min przerwa</a:t>
            </a:r>
          </a:p>
          <a:p>
            <a:pPr algn="l" marL="0" indent="0" lvl="0">
              <a:lnSpc>
                <a:spcPts val="4216"/>
              </a:lnSpc>
            </a:pPr>
          </a:p>
        </p:txBody>
      </p:sp>
      <p:grpSp>
        <p:nvGrpSpPr>
          <p:cNvPr name="Group 6" id="6"/>
          <p:cNvGrpSpPr/>
          <p:nvPr/>
        </p:nvGrpSpPr>
        <p:grpSpPr>
          <a:xfrm rot="0">
            <a:off x="12090542" y="0"/>
            <a:ext cx="6197458" cy="10287000"/>
            <a:chOff x="0" y="0"/>
            <a:chExt cx="8263278" cy="13716000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2"/>
            <a:srcRect l="27394" t="0" r="27394" b="0"/>
            <a:stretch>
              <a:fillRect/>
            </a:stretch>
          </p:blipFill>
          <p:spPr>
            <a:xfrm flipH="false" flipV="false">
              <a:off x="0" y="0"/>
              <a:ext cx="8263278" cy="13716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>
      <p:bgPr>
        <a:solidFill>
          <a:srgbClr val="FFFE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2287054"/>
            <a:ext cx="10694396" cy="3676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75"/>
              </a:lnSpc>
              <a:spcBef>
                <a:spcPct val="0"/>
              </a:spcBef>
            </a:pPr>
            <a:r>
              <a:rPr lang="en-US" b="true" sz="1997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S1 - Lasy kluczowe dla tożsamości kulturowej lokalnych społeczności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2858036"/>
            <a:ext cx="10694396" cy="367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75"/>
              </a:lnSpc>
              <a:spcBef>
                <a:spcPct val="0"/>
              </a:spcBef>
            </a:pPr>
            <a:r>
              <a:rPr lang="en-US" b="true" sz="1997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S2 - Lasy intensywnie użytkowane rekreacyjnie lub turystycznie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3390778"/>
            <a:ext cx="14727091" cy="367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75"/>
              </a:lnSpc>
              <a:spcBef>
                <a:spcPct val="0"/>
              </a:spcBef>
            </a:pPr>
            <a:r>
              <a:rPr lang="en-US" b="true" sz="1997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S3 - Tereny leśne w sąsiedztwie ośrodków wypoczynkowych, hoteli, sanatoriów (spa), campingów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4450141"/>
            <a:ext cx="10694396" cy="3676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75"/>
              </a:lnSpc>
              <a:spcBef>
                <a:spcPct val="0"/>
              </a:spcBef>
            </a:pPr>
            <a:r>
              <a:rPr lang="en-US" b="true" sz="1997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S5 - Lasy uzdrowiskowe lub użytkowane w celach zdrowotnych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920528"/>
            <a:ext cx="14465712" cy="3676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75"/>
              </a:lnSpc>
              <a:spcBef>
                <a:spcPct val="0"/>
              </a:spcBef>
            </a:pPr>
            <a:r>
              <a:rPr lang="en-US" b="true" sz="1997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S4 - Lasy położone w sąsiedztwie zwartej zabudowy, w szczególności wokół dużych ośrodków miejskich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4957151"/>
            <a:ext cx="13924286" cy="367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75"/>
              </a:lnSpc>
              <a:spcBef>
                <a:spcPct val="0"/>
              </a:spcBef>
            </a:pPr>
            <a:r>
              <a:rPr lang="en-US" b="true" sz="1997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S6 - Obszary cenne z punktu widzenia usług ekosystemów dla lokalnej społeczności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5467851"/>
            <a:ext cx="10694396" cy="3676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75"/>
              </a:lnSpc>
              <a:spcBef>
                <a:spcPct val="0"/>
              </a:spcBef>
            </a:pPr>
            <a:r>
              <a:rPr lang="en-US" b="true" sz="1997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S7 Obszary istotne dla zaopatrzenia w wodę lokalną społeczność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DAGRSUgLYHQ</dc:identifier>
  <dcterms:modified xsi:type="dcterms:W3CDTF">2011-08-01T06:04:30Z</dcterms:modified>
  <cp:revision>1</cp:revision>
  <dc:title>Prezentacja_23.09.2024_CSW Toruń</dc:title>
</cp:coreProperties>
</file>